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Opening: frame the company as a quality-led, compact-format specialty coffee roastery with a clear capacity-led growth plan.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Replace all brackets with your actual performance figures. Keep this slide to one headline and four proof points.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Use actual channel revenue and margin. Emphasize the distinct job of each channel rather than positioning them as competing.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Be precise about practical—not theoretical—capacity. Investors will focus on utilization, lead times, and evidence that capacity unlocks real sales.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spending plan should map directly to capacity, commercial ramp, and a measurable timeline. Avoid vague growth use-of-funds language.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Close with a clear instrument, amount, timing, and the specific milestones this capital buys. Keep the conversation focused on execution rather than a broad market narrative.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[ROASTERY NAME]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645920"/>
            <a:ext cx="8229600" cy="4754880"/>
          </a:xfrm>
        </p:spPr>
        <p:txBody>
          <a:bodyPr/>
          <a:lstStyle/>
          <a:p>
            <a:r>
              <a:t>Investor Update &amp; Growth Round</a:t>
            </a:r>
          </a:p>
          <a:p>
            <a:r>
              <a:t>12-seat specialty coffee roastery | [CITY] | [MONTH / YEAR]</a:t>
            </a:r>
          </a:p>
          <a:p>
            <a:r>
              <a:t>A focused raise to remove the single constraint on growth: roasting capacity.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Revenue stands at [S$ / $___] monthly — with demand ahead of capacity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5920"/>
            <a:ext cx="8229600" cy="4754880"/>
          </a:xfrm>
        </p:spPr>
        <p:txBody>
          <a:bodyPr/>
          <a:lstStyle/>
          <a:p>
            <a:r>
              <a:t>Current monthly revenue: [S$ / $___]  |  Trailing 12-month revenue: [S$ / $___]</a:t>
            </a:r>
          </a:p>
          <a:p>
            <a:r>
              <a:t>Revenue growth: [__%] vs. [same month last year / prior quarter]</a:t>
            </a:r>
          </a:p>
          <a:p>
            <a:r>
              <a:t>Average monthly gross margin: [__%]  |  Contribution margin: [__%]</a:t>
            </a:r>
          </a:p>
          <a:p>
            <a:r>
              <a:t>Sales run-rate: [S$ / $___] annualized, based on [MONTH]</a:t>
            </a:r>
          </a:p>
          <a:p>
            <a:r>
              <a:t>Evidence of demand: [e.g., waitlist / wholesale inquiries / sell-through / repeat-rate: ___]</a:t>
            </a:r>
          </a:p>
          <a:p>
            <a:r>
              <a:t>Core point: demand is present; production throughput is the binding constraint.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Channel mix: retail proves the brand; wholesale scales the roast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5920"/>
            <a:ext cx="8229600" cy="2286000"/>
          </a:xfrm>
        </p:spPr>
        <p:txBody>
          <a:bodyPr/>
          <a:lstStyle/>
          <a:p>
            <a:r>
              <a:t>Retail (12 seats + takeaway): [__%] of revenue | [S$ / $___] monthly | gross margin [__%]</a:t>
            </a:r>
          </a:p>
          <a:p>
            <a:r>
              <a:t>Wholesale (cafés / restaurants / offices): [__%] of revenue | [S$ / $___] monthly | gross margin [__%]</a:t>
            </a:r>
          </a:p>
          <a:p>
            <a:r>
              <a:t>Active wholesale accounts: [__] | average account monthly spend: [S$ / $___]</a:t>
            </a:r>
          </a:p>
          <a:p>
            <a:r>
              <a:t>Repeat / retention: retail [__%] | wholesale [__%]</a:t>
            </a:r>
          </a:p>
          <a:p>
            <a:r>
              <a:t>Pipeline: [__] qualified wholesale leads representing [S$ / $___] potential monthly revenue</a:t>
            </a:r>
          </a:p>
          <a:p>
            <a:r>
              <a:t>Strategic role: retail builds discovery and feedback; wholesale converts roast quality into recurring volume.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4114800"/>
          <a:ext cx="82296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571500">
                <a:tc>
                  <a:txBody>
                    <a:bodyPr/>
                    <a:lstStyle/>
                    <a:p>
                      <a:r>
                        <a:t>Channel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Monthly 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Share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Gross margin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Growth signal</a:t>
                      </a:r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r>
                        <a:t>Retail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[S$ / $___]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[__%]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[__%]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[e.g., repeat rate __%]</a:t>
                      </a:r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r>
                        <a:t>Wholesale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[S$ / $___]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[__%]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[__%]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[e.g., __ leads / __ accounts]</a:t>
                      </a:r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[S$ / $___]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[100%]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[__%]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[__% vs. prior period]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One bottleneck: roasting capacity is capping revenue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5920"/>
            <a:ext cx="8229600" cy="4754880"/>
          </a:xfrm>
        </p:spPr>
        <p:txBody>
          <a:bodyPr/>
          <a:lstStyle/>
          <a:p>
            <a:r>
              <a:t>Current roaster: [__ kg] capacity per batch × [__] batches/week = [__ kg] practical monthly output</a:t>
            </a:r>
          </a:p>
          <a:p>
            <a:r>
              <a:t>Current utilization: [__%] of practical capacity | peak-week utilization: [__%]</a:t>
            </a:r>
          </a:p>
          <a:p>
            <a:r>
              <a:t>Constraint impact: [__] wholesale opportunities deferred / capped; [__] days of production lead time</a:t>
            </a:r>
          </a:p>
          <a:p>
            <a:r>
              <a:t>Manual handling / changeovers consume [__] hours per week and limit consistency at higher volume</a:t>
            </a:r>
          </a:p>
          <a:p>
            <a:r>
              <a:t>Without investment: revenue is capped near [S$ / $___] monthly despite demand.</a:t>
            </a:r>
          </a:p>
          <a:p>
            <a:r>
              <a:t>With additional capacity: output rises to [__ kg/month], supporting [S$ / $___] monthly revenue at steady-state.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next round turns capacity into repeatable wholesale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5920"/>
            <a:ext cx="8229600" cy="2286000"/>
          </a:xfrm>
        </p:spPr>
        <p:txBody>
          <a:bodyPr/>
          <a:lstStyle/>
          <a:p>
            <a:r>
              <a:t>Raise deployment: [S$ / $___] total | targeted to be deployed over [__] months</a:t>
            </a:r>
          </a:p>
          <a:p>
            <a:r>
              <a:t>[__%] — roasting equipment: [roaster / afterburner / automation]</a:t>
            </a:r>
          </a:p>
          <a:p>
            <a:r>
              <a:t>[__%] — installation &amp; site works: [electrical / ventilation / permits]</a:t>
            </a:r>
          </a:p>
          <a:p>
            <a:r>
              <a:t>[__%] — green coffee &amp; packaging inventory to support higher throughput</a:t>
            </a:r>
          </a:p>
          <a:p>
            <a:r>
              <a:t>[__%] — working capital: production ramp, customer onboarding, buffer</a:t>
            </a:r>
          </a:p>
          <a:p>
            <a:r>
              <a:t>Operating milestones: install by [MONTH]; reach [__ kg/month] by [MONTH]; add [__] wholesale accounts by [MONTH].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4114800"/>
          <a:ext cx="82296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81000">
                <a:tc>
                  <a:txBody>
                    <a:bodyPr/>
                    <a:lstStyle/>
                    <a:p>
                      <a:r>
                        <a:t>Use of funds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Amount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% of raise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Outcome</a:t>
                      </a: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t>Roasting equipment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[S$ / $___]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[__%]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[__ kg/month added capacity]</a:t>
                      </a: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t>Installation &amp; compliance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[S$ / $___]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[__%]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[Ready to operate by ___]</a:t>
                      </a: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t>Inventory &amp; packaging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[S$ / $___]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[__%]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[__ weeks of supply]</a:t>
                      </a: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t>Working capital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[S$ / $___]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[__%]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[Ramp to ___ accounts]</a:t>
                      </a: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[S$ / $___]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[100%]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[Capacity unlocked]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ask: [S$ / $___] to unlock the next capacity step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5920"/>
            <a:ext cx="8229600" cy="4754880"/>
          </a:xfrm>
        </p:spPr>
        <p:txBody>
          <a:bodyPr/>
          <a:lstStyle/>
          <a:p>
            <a:r>
              <a:t>Seeking: [S$ / $___] in [equity / SAFE / convertible note / other]</a:t>
            </a:r>
          </a:p>
          <a:p>
            <a:r>
              <a:t>Proposed terms: [valuation / cap / discount / interest / maturity — as applicable]</a:t>
            </a:r>
          </a:p>
          <a:p>
            <a:r>
              <a:t>Target close: [DATE] | minimum viable close: [S$ / $___]</a:t>
            </a:r>
          </a:p>
          <a:p>
            <a:r>
              <a:t>Investor outcome: expand practical roast output from [__] to [__ kg/month] and target [S$ / $___] monthly revenue</a:t>
            </a:r>
          </a:p>
          <a:p>
            <a:r>
              <a:t>12-month milestones: [__] active wholesale accounts; [__%] utilization; [__%] gross margin; [S$ / $___] monthly revenue</a:t>
            </a:r>
          </a:p>
          <a:p>
            <a:r>
              <a:t>Why now: a tightly scoped investment removes the constraint already visible in today’s demand.</a:t>
            </a:r>
          </a:p>
          <a:p>
            <a:r>
              <a:t>Contact: [FOUNDER NAME] | [EMAIL] | [PHONE]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B2416"/>
      </a:accent1>
      <a:accent2>
        <a:srgbClr val="F6F0E8"/>
      </a:accent2>
      <a:accent3>
        <a:srgbClr val="B96F3B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